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2"/>
  </p:notesMasterIdLst>
  <p:handoutMasterIdLst>
    <p:handoutMasterId r:id="rId13"/>
  </p:handoutMasterIdLst>
  <p:sldIdLst>
    <p:sldId id="684" r:id="rId5"/>
    <p:sldId id="685" r:id="rId6"/>
    <p:sldId id="689" r:id="rId7"/>
    <p:sldId id="692" r:id="rId8"/>
    <p:sldId id="694" r:id="rId9"/>
    <p:sldId id="693" r:id="rId10"/>
    <p:sldId id="687" r:id="rId11"/>
  </p:sldIdLst>
  <p:sldSz cx="12192000" cy="6858000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331DB00A-AE86-4F96-86DE-38417B5D8BD5}">
          <p14:sldIdLst>
            <p14:sldId id="684"/>
            <p14:sldId id="685"/>
            <p14:sldId id="689"/>
            <p14:sldId id="692"/>
            <p14:sldId id="694"/>
            <p14:sldId id="693"/>
            <p14:sldId id="6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0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968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6" orient="horz" pos="1440" userDrawn="1">
          <p15:clr>
            <a:srgbClr val="A4A3A4"/>
          </p15:clr>
        </p15:guide>
        <p15:guide id="7" pos="4566" userDrawn="1">
          <p15:clr>
            <a:srgbClr val="A4A3A4"/>
          </p15:clr>
        </p15:guide>
        <p15:guide id="8" pos="7200" userDrawn="1">
          <p15:clr>
            <a:srgbClr val="A4A3A4"/>
          </p15:clr>
        </p15:guide>
        <p15:guide id="9" pos="3137" userDrawn="1">
          <p15:clr>
            <a:srgbClr val="A4A3A4"/>
          </p15:clr>
        </p15:guide>
        <p15:guide id="10" pos="1704" userDrawn="1">
          <p15:clr>
            <a:srgbClr val="A4A3A4"/>
          </p15:clr>
        </p15:guide>
        <p15:guide id="11" pos="438" userDrawn="1">
          <p15:clr>
            <a:srgbClr val="A4A3A4"/>
          </p15:clr>
        </p15:guide>
        <p15:guide id="12" pos="59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C5FF3E"/>
    <a:srgbClr val="84BD00"/>
    <a:srgbClr val="DDDDDD"/>
    <a:srgbClr val="F8F8F8"/>
    <a:srgbClr val="FF671F"/>
    <a:srgbClr val="00809E"/>
    <a:srgbClr val="FCFCFC"/>
    <a:srgbClr val="00B5E2"/>
    <a:srgbClr val="006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1747" autoAdjust="0"/>
  </p:normalViewPr>
  <p:slideViewPr>
    <p:cSldViewPr snapToGrid="0">
      <p:cViewPr varScale="1">
        <p:scale>
          <a:sx n="107" d="100"/>
          <a:sy n="107" d="100"/>
        </p:scale>
        <p:origin x="234" y="108"/>
      </p:cViewPr>
      <p:guideLst>
        <p:guide orient="horz" pos="3203"/>
        <p:guide pos="3840"/>
        <p:guide orient="horz" pos="1968"/>
        <p:guide orient="horz" pos="3816"/>
        <p:guide orient="horz" pos="1440"/>
        <p:guide pos="4566"/>
        <p:guide pos="7200"/>
        <p:guide pos="3137"/>
        <p:guide pos="1704"/>
        <p:guide pos="438"/>
        <p:guide pos="5995"/>
      </p:guideLst>
    </p:cSldViewPr>
  </p:slideViewPr>
  <p:outlineViewPr>
    <p:cViewPr>
      <p:scale>
        <a:sx n="33" d="100"/>
        <a:sy n="33" d="100"/>
      </p:scale>
      <p:origin x="0" y="-19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11424"/>
    </p:cViewPr>
  </p:sorterViewPr>
  <p:notesViewPr>
    <p:cSldViewPr snapToGrid="0" showGuides="1">
      <p:cViewPr>
        <p:scale>
          <a:sx n="50" d="100"/>
          <a:sy n="50" d="100"/>
        </p:scale>
        <p:origin x="2946" y="-34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15" cy="497306"/>
          </a:xfrm>
          <a:prstGeom prst="rect">
            <a:avLst/>
          </a:prstGeom>
        </p:spPr>
        <p:txBody>
          <a:bodyPr vert="horz" lIns="91564" tIns="45783" rIns="91564" bIns="4578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359" y="1"/>
            <a:ext cx="2949715" cy="497306"/>
          </a:xfrm>
          <a:prstGeom prst="rect">
            <a:avLst/>
          </a:prstGeom>
        </p:spPr>
        <p:txBody>
          <a:bodyPr vert="horz" lIns="91564" tIns="45783" rIns="91564" bIns="45783" rtlCol="0"/>
          <a:lstStyle>
            <a:lvl1pPr algn="r">
              <a:defRPr sz="1200"/>
            </a:lvl1pPr>
          </a:lstStyle>
          <a:p>
            <a:fld id="{DAE6E363-FDD7-5248-B825-F30F38987478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0336"/>
            <a:ext cx="2949715" cy="497306"/>
          </a:xfrm>
          <a:prstGeom prst="rect">
            <a:avLst/>
          </a:prstGeom>
        </p:spPr>
        <p:txBody>
          <a:bodyPr vert="horz" lIns="91564" tIns="45783" rIns="91564" bIns="4578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359" y="9440336"/>
            <a:ext cx="2949715" cy="497306"/>
          </a:xfrm>
          <a:prstGeom prst="rect">
            <a:avLst/>
          </a:prstGeom>
        </p:spPr>
        <p:txBody>
          <a:bodyPr vert="horz" lIns="91564" tIns="45783" rIns="91564" bIns="45783" rtlCol="0" anchor="b"/>
          <a:lstStyle>
            <a:lvl1pPr algn="r">
              <a:defRPr sz="1200"/>
            </a:lvl1pPr>
          </a:lstStyle>
          <a:p>
            <a:fld id="{420E82FA-7C30-5E4B-AC6E-2A9222D024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39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9666" cy="498846"/>
          </a:xfrm>
          <a:prstGeom prst="rect">
            <a:avLst/>
          </a:prstGeom>
        </p:spPr>
        <p:txBody>
          <a:bodyPr vert="horz" lIns="92104" tIns="46053" rIns="92104" bIns="4605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399" y="1"/>
            <a:ext cx="2949666" cy="498846"/>
          </a:xfrm>
          <a:prstGeom prst="rect">
            <a:avLst/>
          </a:prstGeom>
        </p:spPr>
        <p:txBody>
          <a:bodyPr vert="horz" lIns="92104" tIns="46053" rIns="92104" bIns="46053" rtlCol="0"/>
          <a:lstStyle>
            <a:lvl1pPr algn="r">
              <a:defRPr sz="1200"/>
            </a:lvl1pPr>
          </a:lstStyle>
          <a:p>
            <a:fld id="{A1811D44-05C7-4C2E-AF47-A1F2CEB65C7C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4" tIns="46053" rIns="92104" bIns="4605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99" y="4783458"/>
            <a:ext cx="5445420" cy="3913893"/>
          </a:xfrm>
          <a:prstGeom prst="rect">
            <a:avLst/>
          </a:prstGeom>
        </p:spPr>
        <p:txBody>
          <a:bodyPr vert="horz" lIns="92104" tIns="46053" rIns="92104" bIns="460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40493"/>
            <a:ext cx="2949666" cy="498846"/>
          </a:xfrm>
          <a:prstGeom prst="rect">
            <a:avLst/>
          </a:prstGeom>
        </p:spPr>
        <p:txBody>
          <a:bodyPr vert="horz" lIns="92104" tIns="46053" rIns="92104" bIns="4605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399" y="9440493"/>
            <a:ext cx="2949666" cy="498846"/>
          </a:xfrm>
          <a:prstGeom prst="rect">
            <a:avLst/>
          </a:prstGeom>
        </p:spPr>
        <p:txBody>
          <a:bodyPr vert="horz" lIns="92104" tIns="46053" rIns="92104" bIns="46053" rtlCol="0" anchor="b"/>
          <a:lstStyle>
            <a:lvl1pPr algn="r">
              <a:defRPr sz="1200"/>
            </a:lvl1pPr>
          </a:lstStyle>
          <a:p>
            <a:fld id="{7CE51180-1B05-433D-A9A8-8BB84C2840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9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51180-1B05-433D-A9A8-8BB84C28409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98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51180-1B05-433D-A9A8-8BB84C28409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9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E51180-1B05-433D-A9A8-8BB84C28409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3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PHOTOTitle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22422" y="273050"/>
            <a:ext cx="11725103" cy="63007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249329" y="1437573"/>
            <a:ext cx="6881046" cy="900591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4268" y="2338164"/>
            <a:ext cx="4886107" cy="59089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  <a:lvl2pPr marL="457108" indent="0">
              <a:buFontTx/>
              <a:buNone/>
              <a:defRPr sz="1200"/>
            </a:lvl2pPr>
            <a:lvl3pPr marL="914217" indent="0">
              <a:buFontTx/>
              <a:buNone/>
              <a:defRPr sz="1200"/>
            </a:lvl3pPr>
            <a:lvl4pPr marL="1371325" indent="0">
              <a:buFontTx/>
              <a:buNone/>
              <a:defRPr sz="1200"/>
            </a:lvl4pPr>
            <a:lvl5pPr marL="1828434" indent="0">
              <a:buFontTx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30952" y="6015922"/>
            <a:ext cx="2295482" cy="32088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l"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5113147"/>
      </p:ext>
    </p:extLst>
  </p:cSld>
  <p:clrMapOvr>
    <a:masterClrMapping/>
  </p:clrMapOvr>
  <p:transition spd="slow">
    <p:push dir="u"/>
  </p:transition>
  <p:hf hdr="0" ftr="0" dt="0"/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3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PHOTOTitle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22422" y="273050"/>
            <a:ext cx="11725103" cy="63007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92450" y="1437573"/>
            <a:ext cx="6881046" cy="900591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2450" y="2338164"/>
            <a:ext cx="4886107" cy="449641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bg1"/>
                </a:solidFill>
              </a:defRPr>
            </a:lvl1pPr>
            <a:lvl2pPr marL="457108" indent="0">
              <a:buFontTx/>
              <a:buNone/>
              <a:defRPr sz="1200"/>
            </a:lvl2pPr>
            <a:lvl3pPr marL="914217" indent="0">
              <a:buFontTx/>
              <a:buNone/>
              <a:defRPr sz="1200"/>
            </a:lvl3pPr>
            <a:lvl4pPr marL="1371325" indent="0">
              <a:buFontTx/>
              <a:buNone/>
              <a:defRPr sz="1200"/>
            </a:lvl4pPr>
            <a:lvl5pPr marL="1828434" indent="0">
              <a:buFontTx/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57257" y="6060527"/>
            <a:ext cx="2295482" cy="32088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l"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750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Title_C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6" t="3889" r="1876" b="3632"/>
          <a:stretch/>
        </p:blipFill>
        <p:spPr>
          <a:xfrm>
            <a:off x="189541" y="260604"/>
            <a:ext cx="11753850" cy="6343650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24166" y="6060527"/>
            <a:ext cx="2295482" cy="32088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l"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465315"/>
            <a:ext cx="1264816" cy="50347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026514" y="2818373"/>
            <a:ext cx="9936886" cy="11596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 sz="1800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215042" y="3126627"/>
            <a:ext cx="955983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eim_logo_red.gif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6659230"/>
            <a:ext cx="1066800" cy="159419"/>
          </a:xfrm>
          <a:prstGeom prst="rect">
            <a:avLst/>
          </a:prstGeom>
        </p:spPr>
      </p:pic>
      <p:sp>
        <p:nvSpPr>
          <p:cNvPr id="21" name="Footer Placeholder 5"/>
          <p:cNvSpPr txBox="1">
            <a:spLocks/>
          </p:cNvSpPr>
          <p:nvPr userDrawn="1"/>
        </p:nvSpPr>
        <p:spPr>
          <a:xfrm>
            <a:off x="4165600" y="6619878"/>
            <a:ext cx="38608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2018 Flowserve Corporation</a:t>
            </a:r>
          </a:p>
        </p:txBody>
      </p:sp>
    </p:spTree>
    <p:extLst>
      <p:ext uri="{BB962C8B-B14F-4D97-AF65-F5344CB8AC3E}">
        <p14:creationId xmlns:p14="http://schemas.microsoft.com/office/powerpoint/2010/main" val="64648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Title_C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027" r="4868" b="17047"/>
          <a:stretch/>
        </p:blipFill>
        <p:spPr>
          <a:xfrm>
            <a:off x="203638" y="260604"/>
            <a:ext cx="11788816" cy="6336792"/>
          </a:xfrm>
          <a:prstGeom prst="rect">
            <a:avLst/>
          </a:prstGeom>
        </p:spPr>
      </p:pic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24166" y="6060527"/>
            <a:ext cx="2295482" cy="32088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l"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465315"/>
            <a:ext cx="1264816" cy="50347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2026514" y="2818373"/>
            <a:ext cx="9936886" cy="11596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 sz="1800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215042" y="3126627"/>
            <a:ext cx="955983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eim_logo_red.gif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6659230"/>
            <a:ext cx="1066800" cy="159419"/>
          </a:xfrm>
          <a:prstGeom prst="rect">
            <a:avLst/>
          </a:prstGeom>
        </p:spPr>
      </p:pic>
      <p:sp>
        <p:nvSpPr>
          <p:cNvPr id="21" name="Footer Placeholder 5"/>
          <p:cNvSpPr txBox="1">
            <a:spLocks/>
          </p:cNvSpPr>
          <p:nvPr userDrawn="1"/>
        </p:nvSpPr>
        <p:spPr>
          <a:xfrm>
            <a:off x="4165600" y="6619878"/>
            <a:ext cx="38608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2018 Flowserve Corporation</a:t>
            </a:r>
          </a:p>
        </p:txBody>
      </p:sp>
    </p:spTree>
    <p:extLst>
      <p:ext uri="{BB962C8B-B14F-4D97-AF65-F5344CB8AC3E}">
        <p14:creationId xmlns:p14="http://schemas.microsoft.com/office/powerpoint/2010/main" val="18240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ection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3" t="11244" r="4507" b="9085"/>
          <a:stretch/>
        </p:blipFill>
        <p:spPr>
          <a:xfrm>
            <a:off x="190500" y="247650"/>
            <a:ext cx="11772900" cy="6343650"/>
          </a:xfrm>
          <a:prstGeom prst="rect">
            <a:avLst/>
          </a:prstGeom>
        </p:spPr>
      </p:pic>
      <p:sp>
        <p:nvSpPr>
          <p:cNvPr id="2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9056" y="6663209"/>
            <a:ext cx="30719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55114" y="2818373"/>
            <a:ext cx="9936886" cy="11596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3642" y="3126627"/>
            <a:ext cx="955983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465315"/>
            <a:ext cx="1264816" cy="503470"/>
          </a:xfrm>
          <a:prstGeom prst="rect">
            <a:avLst/>
          </a:prstGeom>
        </p:spPr>
      </p:pic>
      <p:pic>
        <p:nvPicPr>
          <p:cNvPr id="14" name="Picture 13" descr="eim_logo_red.gif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6659230"/>
            <a:ext cx="1066800" cy="159419"/>
          </a:xfrm>
          <a:prstGeom prst="rect">
            <a:avLst/>
          </a:prstGeom>
        </p:spPr>
      </p:pic>
      <p:sp>
        <p:nvSpPr>
          <p:cNvPr id="15" name="Footer Placeholder 5"/>
          <p:cNvSpPr txBox="1">
            <a:spLocks/>
          </p:cNvSpPr>
          <p:nvPr userDrawn="1"/>
        </p:nvSpPr>
        <p:spPr>
          <a:xfrm>
            <a:off x="4165600" y="6619878"/>
            <a:ext cx="38608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2018 Flowserve Corporation</a:t>
            </a:r>
          </a:p>
        </p:txBody>
      </p:sp>
    </p:spTree>
    <p:extLst>
      <p:ext uri="{BB962C8B-B14F-4D97-AF65-F5344CB8AC3E}">
        <p14:creationId xmlns:p14="http://schemas.microsoft.com/office/powerpoint/2010/main" val="2065861939"/>
      </p:ext>
    </p:extLst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ction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45" t="17913" r="1770" b="10915"/>
          <a:stretch/>
        </p:blipFill>
        <p:spPr>
          <a:xfrm>
            <a:off x="203638" y="260604"/>
            <a:ext cx="11768328" cy="6336792"/>
          </a:xfrm>
          <a:prstGeom prst="rect">
            <a:avLst/>
          </a:prstGeom>
        </p:spPr>
      </p:pic>
      <p:sp>
        <p:nvSpPr>
          <p:cNvPr id="2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9056" y="6663209"/>
            <a:ext cx="30719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55114" y="2818373"/>
            <a:ext cx="9936886" cy="11596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3642" y="3126627"/>
            <a:ext cx="955983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465315"/>
            <a:ext cx="1264816" cy="503470"/>
          </a:xfrm>
          <a:prstGeom prst="rect">
            <a:avLst/>
          </a:prstGeom>
        </p:spPr>
      </p:pic>
      <p:pic>
        <p:nvPicPr>
          <p:cNvPr id="14" name="Picture 13" descr="eim_logo_red.gif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6659230"/>
            <a:ext cx="1066800" cy="159419"/>
          </a:xfrm>
          <a:prstGeom prst="rect">
            <a:avLst/>
          </a:prstGeom>
        </p:spPr>
      </p:pic>
      <p:sp>
        <p:nvSpPr>
          <p:cNvPr id="15" name="Footer Placeholder 5"/>
          <p:cNvSpPr txBox="1">
            <a:spLocks/>
          </p:cNvSpPr>
          <p:nvPr userDrawn="1"/>
        </p:nvSpPr>
        <p:spPr>
          <a:xfrm>
            <a:off x="4165600" y="6619878"/>
            <a:ext cx="38608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2018 Flowserve Corporation</a:t>
            </a:r>
          </a:p>
        </p:txBody>
      </p:sp>
    </p:spTree>
    <p:extLst>
      <p:ext uri="{BB962C8B-B14F-4D97-AF65-F5344CB8AC3E}">
        <p14:creationId xmlns:p14="http://schemas.microsoft.com/office/powerpoint/2010/main" val="785764019"/>
      </p:ext>
    </p:extLst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Title_C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2" t="3611" r="1840" b="3889"/>
          <a:stretch/>
        </p:blipFill>
        <p:spPr>
          <a:xfrm>
            <a:off x="190500" y="247650"/>
            <a:ext cx="11772900" cy="634365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516392" y="1839779"/>
            <a:ext cx="5159215" cy="221824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998" y="2350916"/>
            <a:ext cx="3048002" cy="1140784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3516392" y="4079445"/>
            <a:ext cx="5159215" cy="715920"/>
          </a:xfrm>
          <a:prstGeom prst="rect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524166" y="6060527"/>
            <a:ext cx="2295482" cy="320883"/>
          </a:xfrm>
          <a:prstGeom prst="rect">
            <a:avLst/>
          </a:prstGeom>
        </p:spPr>
        <p:txBody>
          <a:bodyPr vert="horz" lIns="45720" tIns="22860" rIns="45720" bIns="22860" anchor="ctr" anchorCtr="0"/>
          <a:lstStyle>
            <a:lvl1pPr marL="0" indent="0" algn="l">
              <a:buFontTx/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02017" y="4079445"/>
            <a:ext cx="4587965" cy="386215"/>
          </a:xfrm>
          <a:prstGeom prst="rect">
            <a:avLst/>
          </a:prstGeom>
        </p:spPr>
        <p:txBody>
          <a:bodyPr lIns="45720" tIns="22860" rIns="45720" bIns="22860" anchor="ctr" anchorCtr="0"/>
          <a:lstStyle>
            <a:lvl1pPr algn="ctr">
              <a:defRPr sz="1200" b="1" cap="all" spc="34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 mod="1">
    <p:ext uri="{DCECCB84-F9BA-43D5-87BE-67443E8EF086}">
      <p15:sldGuideLst xmlns:p15="http://schemas.microsoft.com/office/powerpoint/2012/main">
        <p15:guide id="1" orient="horz" pos="2184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72"/>
          <a:stretch/>
        </p:blipFill>
        <p:spPr>
          <a:xfrm>
            <a:off x="-19050" y="247650"/>
            <a:ext cx="11982450" cy="6343650"/>
          </a:xfrm>
          <a:prstGeom prst="rect">
            <a:avLst/>
          </a:prstGeom>
        </p:spPr>
      </p:pic>
      <p:sp>
        <p:nvSpPr>
          <p:cNvPr id="2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89056" y="6663209"/>
            <a:ext cx="307196" cy="162643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465315"/>
            <a:ext cx="1264816" cy="50347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74164" y="2818373"/>
            <a:ext cx="9936886" cy="11596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2692" y="3126627"/>
            <a:ext cx="9559831" cy="543113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 descr="eim_logo_red.gif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6659230"/>
            <a:ext cx="1066800" cy="159419"/>
          </a:xfrm>
          <a:prstGeom prst="rect">
            <a:avLst/>
          </a:prstGeom>
        </p:spPr>
      </p:pic>
      <p:sp>
        <p:nvSpPr>
          <p:cNvPr id="14" name="Footer Placeholder 5"/>
          <p:cNvSpPr txBox="1">
            <a:spLocks/>
          </p:cNvSpPr>
          <p:nvPr userDrawn="1"/>
        </p:nvSpPr>
        <p:spPr>
          <a:xfrm>
            <a:off x="4165600" y="6619878"/>
            <a:ext cx="38608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2018 Flowserve Corporation</a:t>
            </a:r>
          </a:p>
        </p:txBody>
      </p:sp>
    </p:spTree>
    <p:extLst>
      <p:ext uri="{BB962C8B-B14F-4D97-AF65-F5344CB8AC3E}">
        <p14:creationId xmlns:p14="http://schemas.microsoft.com/office/powerpoint/2010/main" val="2486096440"/>
      </p:ext>
    </p:extLst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AD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6" y="1299082"/>
            <a:ext cx="5980778" cy="1492980"/>
          </a:xfrm>
          <a:prstGeom prst="rect">
            <a:avLst/>
          </a:prstGeom>
        </p:spPr>
        <p:txBody>
          <a:bodyPr lIns="45720" tIns="22860" rIns="45720" bIns="22860" anchor="b"/>
          <a:lstStyle>
            <a:lvl1pPr>
              <a:defRPr sz="4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5466" y="3073079"/>
            <a:ext cx="4214800" cy="1018065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8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12" t="-24547"/>
          <a:stretch/>
        </p:blipFill>
        <p:spPr>
          <a:xfrm>
            <a:off x="3702941" y="840095"/>
            <a:ext cx="8279509" cy="575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89127"/>
      </p:ext>
    </p:extLst>
  </p:cSld>
  <p:clrMapOvr>
    <a:masterClrMapping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37777"/>
      </p:ext>
    </p:extLst>
  </p:cSld>
  <p:clrMapOvr>
    <a:masterClrMapping/>
  </p:clrMapOvr>
  <p:transition spd="slow">
    <p:push dir="u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_Photo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225468" y="281836"/>
            <a:ext cx="11730625" cy="6300591"/>
          </a:xfrm>
          <a:prstGeom prst="rect">
            <a:avLst/>
          </a:prstGeom>
        </p:spPr>
        <p:txBody>
          <a:bodyPr vert="horz" lIns="45720" tIns="22860" rIns="45720" bIns="22860"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/>
              <a:t>Drag Photo here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84126" y="2323578"/>
            <a:ext cx="9438362" cy="901874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384126" y="3375068"/>
            <a:ext cx="9475940" cy="77104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0251765"/>
      </p:ext>
    </p:extLst>
  </p:cSld>
  <p:clrMapOvr>
    <a:masterClrMapping/>
  </p:clrMapOvr>
  <p:transition spd="slow">
    <p:push dir="u"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958375"/>
      </p:ext>
    </p:extLst>
  </p:cSld>
  <p:clrMapOvr>
    <a:masterClrMapping/>
  </p:clrMapOvr>
  <p:transition spd="slow">
    <p:push dir="u"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0228" y="1673351"/>
            <a:ext cx="9628990" cy="4543969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1379784"/>
      </p:ext>
    </p:extLst>
  </p:cSld>
  <p:clrMapOvr>
    <a:masterClrMapping/>
  </p:clrMapOvr>
  <p:transition spd="slow">
    <p:push dir="u"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_2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584" y="1293301"/>
            <a:ext cx="5204616" cy="4961598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6660995" y="1293301"/>
            <a:ext cx="4978223" cy="4961598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331084"/>
      </p:ext>
    </p:extLst>
  </p:cSld>
  <p:clrMapOvr>
    <a:masterClrMapping/>
  </p:clrMapOvr>
  <p:transition spd="slow">
    <p:push dir="u"/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_Photo_2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958" y="2282283"/>
            <a:ext cx="2914899" cy="3984703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190883" y="1204332"/>
            <a:ext cx="3897468" cy="537694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2"/>
          </p:nvPr>
        </p:nvSpPr>
        <p:spPr>
          <a:xfrm>
            <a:off x="695958" y="1471961"/>
            <a:ext cx="2914899" cy="698810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Tx/>
              <a:buNone/>
              <a:defRPr sz="2000">
                <a:solidFill>
                  <a:srgbClr val="C00000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3"/>
          </p:nvPr>
        </p:nvSpPr>
        <p:spPr>
          <a:xfrm>
            <a:off x="8546416" y="2282283"/>
            <a:ext cx="2914899" cy="3984703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8546416" y="1471961"/>
            <a:ext cx="2914899" cy="698810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Tx/>
              <a:buNone/>
              <a:defRPr sz="2000">
                <a:solidFill>
                  <a:srgbClr val="C00000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256610"/>
      </p:ext>
    </p:extLst>
  </p:cSld>
  <p:clrMapOvr>
    <a:masterClrMapping/>
  </p:clrMapOvr>
  <p:transition spd="slow">
    <p:push dir="u"/>
  </p:transition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_Photo_2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26931" y="282515"/>
            <a:ext cx="11735299" cy="7053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042382" y="445204"/>
            <a:ext cx="9596836" cy="457971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302489" y="987820"/>
            <a:ext cx="3584181" cy="558651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88" y="469919"/>
            <a:ext cx="1026338" cy="408543"/>
          </a:xfrm>
          <a:prstGeom prst="rect">
            <a:avLst/>
          </a:prstGeom>
        </p:spPr>
      </p:pic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95958" y="2282283"/>
            <a:ext cx="2914899" cy="3984703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2"/>
          </p:nvPr>
        </p:nvSpPr>
        <p:spPr>
          <a:xfrm>
            <a:off x="695958" y="1471961"/>
            <a:ext cx="2914899" cy="698810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Tx/>
              <a:buNone/>
              <a:defRPr sz="2000">
                <a:solidFill>
                  <a:srgbClr val="C00000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/>
          </p:nvPr>
        </p:nvSpPr>
        <p:spPr>
          <a:xfrm>
            <a:off x="8546416" y="2282283"/>
            <a:ext cx="2914899" cy="3984703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/>
          </p:nvPr>
        </p:nvSpPr>
        <p:spPr>
          <a:xfrm>
            <a:off x="8546416" y="1471961"/>
            <a:ext cx="2914899" cy="698810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Tx/>
              <a:buNone/>
              <a:defRPr sz="2000">
                <a:solidFill>
                  <a:srgbClr val="C00000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2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2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873257"/>
      </p:ext>
    </p:extLst>
  </p:cSld>
  <p:clrMapOvr>
    <a:masterClrMapping/>
  </p:clrMapOvr>
  <p:transition spd="slow">
    <p:push dir="u"/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aseStud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23876" y="1269693"/>
            <a:ext cx="4367439" cy="457508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254172" y="283030"/>
            <a:ext cx="6699860" cy="629130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523876" y="2735943"/>
            <a:ext cx="4156981" cy="3529980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8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8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23877" y="2075316"/>
            <a:ext cx="4236809" cy="530225"/>
          </a:xfrm>
          <a:prstGeom prst="rect">
            <a:avLst/>
          </a:prstGeom>
        </p:spPr>
        <p:txBody>
          <a:bodyPr lIns="45720"/>
          <a:lstStyle>
            <a:lvl1pPr marL="0" indent="0">
              <a:buFontTx/>
              <a:buNone/>
              <a:defRPr sz="240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9219262"/>
      </p:ext>
    </p:extLst>
  </p:cSld>
  <p:clrMapOvr>
    <a:masterClrMapping/>
  </p:clrMapOvr>
  <p:transition spd="slow">
    <p:push dir="u"/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_LGPhot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958114" y="283030"/>
            <a:ext cx="5995917" cy="629130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524285" y="1640114"/>
            <a:ext cx="4860516" cy="4625809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10230" y="478663"/>
            <a:ext cx="3374572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989679"/>
      </p:ext>
    </p:extLst>
  </p:cSld>
  <p:clrMapOvr>
    <a:masterClrMapping/>
  </p:clrMapOvr>
  <p:transition spd="slow">
    <p:push dir="u"/>
  </p:transition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_LGPhot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07373" y="279779"/>
            <a:ext cx="5841242" cy="629844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49633" y="1170641"/>
            <a:ext cx="5376578" cy="658159"/>
          </a:xfrm>
          <a:prstGeom prst="rect">
            <a:avLst/>
          </a:prstGeom>
        </p:spPr>
        <p:txBody>
          <a:bodyPr lIns="45720" tIns="22860" rIns="45720" bIns="22860" anchor="b" anchorCtr="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9633" y="1770743"/>
            <a:ext cx="5376578" cy="1028063"/>
          </a:xfrm>
          <a:prstGeom prst="rect">
            <a:avLst/>
          </a:prstGeom>
        </p:spPr>
        <p:txBody>
          <a:bodyPr lIns="45720" rIns="45720"/>
          <a:lstStyle>
            <a:lvl1pPr marL="0" indent="0">
              <a:lnSpc>
                <a:spcPct val="100000"/>
              </a:lnSpc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449633" y="2910017"/>
            <a:ext cx="5333329" cy="3393302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723211"/>
      </p:ext>
    </p:extLst>
  </p:cSld>
  <p:clrMapOvr>
    <a:masterClrMapping/>
  </p:clrMapOvr>
  <p:transition spd="slow">
    <p:push dir="u"/>
  </p:transition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_LGPhot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22650" y="1150096"/>
            <a:ext cx="4951516" cy="542423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5560741" y="1266404"/>
            <a:ext cx="5947317" cy="4651177"/>
          </a:xfrm>
          <a:prstGeom prst="rect">
            <a:avLst/>
          </a:prstGeom>
        </p:spPr>
        <p:txBody>
          <a:bodyPr lIns="45720" tIns="22860" rIns="45720" bIns="22860"/>
          <a:lstStyle>
            <a:lvl1pPr marL="17065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800">
                <a:solidFill>
                  <a:schemeClr val="tx1"/>
                </a:solidFill>
              </a:defRPr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800">
                <a:solidFill>
                  <a:schemeClr val="tx1"/>
                </a:solidFill>
              </a:defRPr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3639567"/>
      </p:ext>
    </p:extLst>
  </p:cSld>
  <p:clrMapOvr>
    <a:masterClrMapping/>
  </p:clrMapOvr>
  <p:transition spd="slow">
    <p:push dir="u"/>
  </p:transition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BOX_Content/PhotoL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947797" y="274811"/>
            <a:ext cx="4308954" cy="629902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17106" y="752316"/>
            <a:ext cx="3651338" cy="1717232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56751" y="273050"/>
            <a:ext cx="5690774" cy="63007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06211"/>
      </p:ext>
    </p:extLst>
  </p:cSld>
  <p:clrMapOvr>
    <a:masterClrMapping/>
  </p:clrMapOvr>
  <p:transition spd="slow">
    <p:push dir="u"/>
  </p:transition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BOX_Content_Table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9633" y="1170641"/>
            <a:ext cx="5376578" cy="658159"/>
          </a:xfrm>
          <a:prstGeom prst="rect">
            <a:avLst/>
          </a:prstGeom>
        </p:spPr>
        <p:txBody>
          <a:bodyPr lIns="45720" tIns="22860" rIns="45720" bIns="22860" anchor="b" anchorCtr="0"/>
          <a:lstStyle>
            <a:lvl1pPr>
              <a:defRPr sz="28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6054810" y="278027"/>
            <a:ext cx="5894173" cy="63037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49633" y="1770743"/>
            <a:ext cx="5376578" cy="1028063"/>
          </a:xfrm>
          <a:prstGeom prst="rect">
            <a:avLst/>
          </a:prstGeom>
        </p:spPr>
        <p:txBody>
          <a:bodyPr lIns="45720" rIns="45720"/>
          <a:lstStyle>
            <a:lvl1pPr marL="0" indent="0">
              <a:lnSpc>
                <a:spcPct val="100000"/>
              </a:lnSpc>
              <a:buFontTx/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8987536"/>
      </p:ext>
    </p:extLst>
  </p:cSld>
  <p:clrMapOvr>
    <a:masterClrMapping/>
  </p:clrMapOvr>
  <p:transition spd="slow">
    <p:push dir="u"/>
  </p:transition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BOX_Content_Table/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05006" y="3613871"/>
            <a:ext cx="9847045" cy="296714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2105006" y="279372"/>
            <a:ext cx="9847815" cy="341177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138118"/>
      </p:ext>
    </p:extLst>
  </p:cSld>
  <p:clrMapOvr>
    <a:masterClrMapping/>
  </p:clrMapOvr>
  <p:transition spd="slow">
    <p:push dir="u"/>
  </p:transition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71713" y="2598562"/>
            <a:ext cx="2735943" cy="787741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71714" y="3466132"/>
            <a:ext cx="2735942" cy="805543"/>
          </a:xfrm>
          <a:prstGeom prst="rect">
            <a:avLst/>
          </a:prstGeom>
        </p:spPr>
        <p:txBody>
          <a:bodyPr lIns="45720" tIns="22860" rIns="45720" bIns="2286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Tx/>
              <a:buNone/>
              <a:defRPr sz="1600">
                <a:solidFill>
                  <a:schemeClr val="tx1"/>
                </a:solidFill>
              </a:defRPr>
            </a:lvl1pPr>
            <a:lvl2pPr marL="374650" indent="-203994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tabLst/>
              <a:defRPr sz="1600"/>
            </a:lvl2pPr>
            <a:lvl3pPr marL="545307" indent="-170657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3pPr>
            <a:lvl4pPr marL="740569" indent="-1952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Lucida Grande"/>
              <a:buChar char="-"/>
              <a:defRPr sz="1600"/>
            </a:lvl4pPr>
            <a:lvl5pPr marL="912019" indent="-1714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8726715"/>
      </p:ext>
    </p:extLst>
  </p:cSld>
  <p:clrMapOvr>
    <a:masterClrMapping/>
  </p:clrMapOvr>
  <p:transition spd="slow">
    <p:push dir="u"/>
  </p:transition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ustry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265981" y="1396170"/>
            <a:ext cx="2350253" cy="141959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25443" y="1396170"/>
            <a:ext cx="2348767" cy="141959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576025" y="1396170"/>
            <a:ext cx="2335885" cy="141959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906197" y="1396170"/>
            <a:ext cx="2359783" cy="141959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9616233" y="1396170"/>
            <a:ext cx="2349383" cy="1419596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2574817" y="2297818"/>
            <a:ext cx="0" cy="42936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4906198" y="2297818"/>
            <a:ext cx="0" cy="42936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7266702" y="2297818"/>
            <a:ext cx="0" cy="42936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9614263" y="2297818"/>
            <a:ext cx="0" cy="42936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222750" y="282294"/>
            <a:ext cx="11740896" cy="11393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2860" rIns="45720" bIns="22860" rtlCol="0" anchor="ctr"/>
          <a:lstStyle/>
          <a:p>
            <a:pPr algn="ctr"/>
            <a:endParaRPr lang="en-US" sz="1800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065623" y="528450"/>
            <a:ext cx="9380823" cy="385721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2800" b="1" cap="all" spc="6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34" y="469560"/>
            <a:ext cx="1253264" cy="498873"/>
          </a:xfrm>
          <a:prstGeom prst="rect">
            <a:avLst/>
          </a:prstGeom>
        </p:spPr>
      </p:pic>
      <p:cxnSp>
        <p:nvCxnSpPr>
          <p:cNvPr id="23" name="Straight Connector 22"/>
          <p:cNvCxnSpPr/>
          <p:nvPr userDrawn="1"/>
        </p:nvCxnSpPr>
        <p:spPr>
          <a:xfrm>
            <a:off x="2575373" y="1163665"/>
            <a:ext cx="722" cy="25799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4905476" y="1163665"/>
            <a:ext cx="722" cy="25799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7265980" y="1163665"/>
            <a:ext cx="722" cy="25799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 userDrawn="1"/>
        </p:nvCxnSpPr>
        <p:spPr>
          <a:xfrm>
            <a:off x="9613541" y="1163665"/>
            <a:ext cx="722" cy="25799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5899" y="665653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774725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204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674475" y="6597987"/>
            <a:ext cx="317979" cy="2743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673339" y="6653825"/>
            <a:ext cx="316555" cy="162643"/>
          </a:xfrm>
          <a:prstGeom prst="rect">
            <a:avLst/>
          </a:prstGeom>
        </p:spPr>
        <p:txBody>
          <a:bodyPr lIns="45720" tIns="22860" rIns="45720" bIns="22860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0627E49D-364B-4C3E-A9BF-27E6A29023E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203638" y="260604"/>
            <a:ext cx="11768328" cy="6336792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465315"/>
            <a:ext cx="1264816" cy="503470"/>
          </a:xfrm>
          <a:prstGeom prst="rect">
            <a:avLst/>
          </a:prstGeom>
        </p:spPr>
      </p:pic>
      <p:pic>
        <p:nvPicPr>
          <p:cNvPr id="6" name="Picture 5" descr="eim_logo_red.gif"/>
          <p:cNvPicPr>
            <a:picLocks noChangeAspect="1"/>
          </p:cNvPicPr>
          <p:nvPr userDrawn="1"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85" y="6659230"/>
            <a:ext cx="1066800" cy="159419"/>
          </a:xfrm>
          <a:prstGeom prst="rect">
            <a:avLst/>
          </a:prstGeom>
        </p:spPr>
      </p:pic>
      <p:sp>
        <p:nvSpPr>
          <p:cNvPr id="8" name="Footer Placeholder 5"/>
          <p:cNvSpPr txBox="1">
            <a:spLocks/>
          </p:cNvSpPr>
          <p:nvPr userDrawn="1"/>
        </p:nvSpPr>
        <p:spPr>
          <a:xfrm>
            <a:off x="4165600" y="6619878"/>
            <a:ext cx="38608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2018 Flowserve Corporation</a:t>
            </a:r>
          </a:p>
        </p:txBody>
      </p:sp>
    </p:spTree>
    <p:extLst>
      <p:ext uri="{BB962C8B-B14F-4D97-AF65-F5344CB8AC3E}">
        <p14:creationId xmlns:p14="http://schemas.microsoft.com/office/powerpoint/2010/main" val="342406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3" r:id="rId2"/>
    <p:sldLayoutId id="2147483767" r:id="rId3"/>
    <p:sldLayoutId id="2147483786" r:id="rId4"/>
    <p:sldLayoutId id="2147483777" r:id="rId5"/>
    <p:sldLayoutId id="2147483787" r:id="rId6"/>
    <p:sldLayoutId id="2147483768" r:id="rId7"/>
    <p:sldLayoutId id="2147483676" r:id="rId8"/>
    <p:sldLayoutId id="2147483679" r:id="rId9"/>
    <p:sldLayoutId id="2147483684" r:id="rId10"/>
    <p:sldLayoutId id="2147483682" r:id="rId11"/>
    <p:sldLayoutId id="2147483778" r:id="rId12"/>
    <p:sldLayoutId id="2147483689" r:id="rId13"/>
    <p:sldLayoutId id="2147483781" r:id="rId14"/>
    <p:sldLayoutId id="2147483782" r:id="rId15"/>
    <p:sldLayoutId id="2147483747" r:id="rId16"/>
    <p:sldLayoutId id="2147483784" r:id="rId17"/>
    <p:sldLayoutId id="2147483746" r:id="rId18"/>
    <p:sldLayoutId id="2147483769" r:id="rId19"/>
    <p:sldLayoutId id="2147483783" r:id="rId20"/>
    <p:sldLayoutId id="2147483756" r:id="rId21"/>
    <p:sldLayoutId id="2147483779" r:id="rId22"/>
    <p:sldLayoutId id="2147483753" r:id="rId23"/>
    <p:sldLayoutId id="2147483780" r:id="rId24"/>
    <p:sldLayoutId id="2147483745" r:id="rId25"/>
    <p:sldLayoutId id="2147483788" r:id="rId26"/>
  </p:sldLayoutIdLst>
  <p:hf hdr="0" ftr="0" dt="0"/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6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6.xml"/><Relationship Id="rId6" Type="http://schemas.microsoft.com/office/2007/relationships/hdphoto" Target="../media/hdphoto4.wdp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627E49D-364B-4C3E-A9BF-27E6A29023EB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443642" y="3139845"/>
            <a:ext cx="9330669" cy="543113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en-US" dirty="0"/>
              <a:t> </a:t>
            </a:r>
            <a:r>
              <a:rPr lang="en-US" dirty="0" err="1"/>
              <a:t>SmallFlow</a:t>
            </a:r>
            <a:r>
              <a:rPr lang="en-US" dirty="0"/>
              <a:t> - 080000</a:t>
            </a:r>
            <a:br>
              <a:rPr lang="en-US" dirty="0"/>
            </a:br>
            <a:r>
              <a:rPr lang="en-US" sz="1600" dirty="0"/>
              <a:t>Overview</a:t>
            </a:r>
            <a:endParaRPr lang="en-US" sz="1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424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5" y="1299082"/>
            <a:ext cx="6861099" cy="1492980"/>
          </a:xfrm>
        </p:spPr>
        <p:txBody>
          <a:bodyPr/>
          <a:lstStyle/>
          <a:p>
            <a:r>
              <a:rPr lang="de-DE" dirty="0" err="1"/>
              <a:t>SmallFlow</a:t>
            </a:r>
            <a:r>
              <a:rPr lang="de-DE" dirty="0"/>
              <a:t> - 080000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Product</a:t>
            </a:r>
            <a:r>
              <a:rPr lang="de-DE" dirty="0"/>
              <a:t> </a:t>
            </a:r>
            <a:r>
              <a:rPr lang="de-DE" dirty="0" err="1"/>
              <a:t>Overview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627E49D-364B-4C3E-A9BF-27E6A29023EB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162" b="90869" l="17273" r="791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07" t="19477" r="17642" b="8497"/>
          <a:stretch/>
        </p:blipFill>
        <p:spPr>
          <a:xfrm>
            <a:off x="6929718" y="184665"/>
            <a:ext cx="4021231" cy="638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29879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</p:spPr>
        <p:txBody>
          <a:bodyPr/>
          <a:lstStyle/>
          <a:p>
            <a:r>
              <a:rPr lang="de-DE" dirty="0" err="1">
                <a:solidFill>
                  <a:srgbClr val="C00000"/>
                </a:solidFill>
              </a:rPr>
              <a:t>SmallFlow</a:t>
            </a:r>
            <a:r>
              <a:rPr lang="de-DE" dirty="0">
                <a:solidFill>
                  <a:srgbClr val="C00000"/>
                </a:solidFill>
              </a:rPr>
              <a:t> – 080000</a:t>
            </a:r>
            <a:br>
              <a:rPr lang="de-DE" dirty="0">
                <a:solidFill>
                  <a:srgbClr val="C00000"/>
                </a:solidFill>
              </a:rPr>
            </a:br>
            <a:r>
              <a:rPr lang="de-DE" sz="2400" dirty="0">
                <a:solidFill>
                  <a:schemeClr val="bg1">
                    <a:lumMod val="50000"/>
                  </a:schemeClr>
                </a:solidFill>
              </a:rPr>
              <a:t>Technical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4424" y="2094607"/>
            <a:ext cx="64366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Compact</a:t>
            </a:r>
          </a:p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Micro </a:t>
            </a:r>
            <a:r>
              <a:rPr lang="en-US" sz="2400" dirty="0" err="1">
                <a:solidFill>
                  <a:srgbClr val="908474"/>
                </a:solidFill>
              </a:rPr>
              <a:t>Cv</a:t>
            </a:r>
            <a:endParaRPr lang="en-US" sz="2400" dirty="0">
              <a:solidFill>
                <a:srgbClr val="908474"/>
              </a:solidFill>
            </a:endParaRPr>
          </a:p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Flexible</a:t>
            </a:r>
          </a:p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Different bonnet types</a:t>
            </a:r>
          </a:p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Ideal for laboratories and pilot plants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6" t="16863" r="20200" b="5882"/>
          <a:stretch/>
        </p:blipFill>
        <p:spPr>
          <a:xfrm>
            <a:off x="9090212" y="1266404"/>
            <a:ext cx="2689411" cy="5298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162" b="90869" l="17273" r="791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07" t="19477" r="17642" b="8497"/>
          <a:stretch/>
        </p:blipFill>
        <p:spPr>
          <a:xfrm>
            <a:off x="5979460" y="1353671"/>
            <a:ext cx="3110752" cy="493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60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</p:spPr>
        <p:txBody>
          <a:bodyPr/>
          <a:lstStyle/>
          <a:p>
            <a:r>
              <a:rPr lang="de-DE" dirty="0" err="1">
                <a:solidFill>
                  <a:srgbClr val="C00000"/>
                </a:solidFill>
              </a:rPr>
              <a:t>SmallFlow</a:t>
            </a:r>
            <a:r>
              <a:rPr lang="de-DE" dirty="0">
                <a:solidFill>
                  <a:srgbClr val="C00000"/>
                </a:solidFill>
              </a:rPr>
              <a:t> - 080000</a:t>
            </a:r>
            <a:br>
              <a:rPr lang="de-DE" dirty="0">
                <a:solidFill>
                  <a:srgbClr val="C00000"/>
                </a:solidFill>
              </a:rPr>
            </a:br>
            <a:r>
              <a:rPr lang="de-DE" sz="2400" dirty="0">
                <a:solidFill>
                  <a:schemeClr val="bg1">
                    <a:lumMod val="50000"/>
                  </a:schemeClr>
                </a:solidFill>
              </a:rPr>
              <a:t>Technical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8525" y="1482836"/>
            <a:ext cx="288766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Connector 4"/>
          <p:cNvCxnSpPr/>
          <p:nvPr/>
        </p:nvCxnSpPr>
        <p:spPr>
          <a:xfrm>
            <a:off x="8884024" y="4831976"/>
            <a:ext cx="1362635" cy="672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338146" y="5346558"/>
            <a:ext cx="12394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2400"/>
              </a:spcAft>
              <a:buClr>
                <a:schemeClr val="tx2"/>
              </a:buClr>
            </a:pPr>
            <a:r>
              <a:rPr lang="de-DE" sz="1400" dirty="0" err="1">
                <a:solidFill>
                  <a:srgbClr val="908474"/>
                </a:solidFill>
              </a:rPr>
              <a:t>screwed</a:t>
            </a:r>
            <a:r>
              <a:rPr lang="de-DE" sz="1400" dirty="0">
                <a:solidFill>
                  <a:srgbClr val="908474"/>
                </a:solidFill>
              </a:rPr>
              <a:t> </a:t>
            </a:r>
            <a:r>
              <a:rPr lang="de-DE" sz="1400" dirty="0" err="1">
                <a:solidFill>
                  <a:srgbClr val="908474"/>
                </a:solidFill>
              </a:rPr>
              <a:t>seat</a:t>
            </a:r>
            <a:endParaRPr lang="de-DE" sz="1400" dirty="0">
              <a:solidFill>
                <a:srgbClr val="908474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692356" y="4204447"/>
            <a:ext cx="1554303" cy="216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338146" y="3974956"/>
            <a:ext cx="1611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de-DE" sz="1400" dirty="0">
                <a:solidFill>
                  <a:srgbClr val="908474"/>
                </a:solidFill>
              </a:rPr>
              <a:t>Micro </a:t>
            </a:r>
            <a:r>
              <a:rPr lang="de-DE" sz="1400" dirty="0" err="1">
                <a:solidFill>
                  <a:srgbClr val="908474"/>
                </a:solidFill>
              </a:rPr>
              <a:t>Cv</a:t>
            </a:r>
            <a:r>
              <a:rPr lang="de-DE" sz="1400" dirty="0">
                <a:solidFill>
                  <a:srgbClr val="908474"/>
                </a:solidFill>
              </a:rPr>
              <a:t> </a:t>
            </a:r>
          </a:p>
          <a:p>
            <a:pPr>
              <a:buClr>
                <a:schemeClr val="tx2"/>
              </a:buClr>
            </a:pPr>
            <a:r>
              <a:rPr lang="de-DE" sz="1400" dirty="0">
                <a:solidFill>
                  <a:srgbClr val="908474"/>
                </a:solidFill>
              </a:rPr>
              <a:t>Plug </a:t>
            </a:r>
            <a:r>
              <a:rPr lang="de-DE" sz="1400" dirty="0" err="1">
                <a:solidFill>
                  <a:srgbClr val="908474"/>
                </a:solidFill>
              </a:rPr>
              <a:t>head</a:t>
            </a:r>
            <a:r>
              <a:rPr lang="de-DE" sz="1400" dirty="0">
                <a:solidFill>
                  <a:srgbClr val="908474"/>
                </a:solidFill>
              </a:rPr>
              <a:t> </a:t>
            </a:r>
            <a:r>
              <a:rPr lang="de-DE" sz="1400" dirty="0" err="1">
                <a:solidFill>
                  <a:srgbClr val="908474"/>
                </a:solidFill>
              </a:rPr>
              <a:t>guided</a:t>
            </a:r>
            <a:endParaRPr lang="de-DE" sz="1400" dirty="0">
              <a:solidFill>
                <a:srgbClr val="908474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961297" y="3549320"/>
            <a:ext cx="1285362" cy="2373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332064" y="3390438"/>
            <a:ext cx="1627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  <a:buClr>
                <a:schemeClr val="tx2"/>
              </a:buClr>
            </a:pPr>
            <a:r>
              <a:rPr lang="de-DE" sz="1400" dirty="0" err="1">
                <a:solidFill>
                  <a:srgbClr val="908474"/>
                </a:solidFill>
              </a:rPr>
              <a:t>Screwed</a:t>
            </a:r>
            <a:r>
              <a:rPr lang="de-DE" sz="1400" dirty="0">
                <a:solidFill>
                  <a:srgbClr val="908474"/>
                </a:solidFill>
              </a:rPr>
              <a:t> </a:t>
            </a:r>
            <a:r>
              <a:rPr lang="de-DE" sz="1400" dirty="0" err="1">
                <a:solidFill>
                  <a:srgbClr val="908474"/>
                </a:solidFill>
              </a:rPr>
              <a:t>bonnet</a:t>
            </a:r>
            <a:endParaRPr lang="de-DE" sz="1400" dirty="0">
              <a:solidFill>
                <a:srgbClr val="908474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8826826" y="2724974"/>
            <a:ext cx="1419833" cy="475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338146" y="2504582"/>
            <a:ext cx="1359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2400"/>
              </a:spcAft>
              <a:buClr>
                <a:schemeClr val="tx2"/>
              </a:buClr>
            </a:pPr>
            <a:r>
              <a:rPr lang="de-DE" sz="1400" dirty="0" err="1">
                <a:solidFill>
                  <a:srgbClr val="908474"/>
                </a:solidFill>
              </a:rPr>
              <a:t>Safety</a:t>
            </a:r>
            <a:r>
              <a:rPr lang="de-DE" sz="1400" dirty="0">
                <a:solidFill>
                  <a:srgbClr val="908474"/>
                </a:solidFill>
              </a:rPr>
              <a:t> </a:t>
            </a:r>
            <a:r>
              <a:rPr lang="de-DE" sz="1400" dirty="0" err="1">
                <a:solidFill>
                  <a:srgbClr val="908474"/>
                </a:solidFill>
              </a:rPr>
              <a:t>packing</a:t>
            </a:r>
            <a:endParaRPr lang="de-DE" sz="1400" dirty="0">
              <a:solidFill>
                <a:srgbClr val="908474"/>
              </a:solidFill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574963"/>
              </p:ext>
            </p:extLst>
          </p:nvPr>
        </p:nvGraphicFramePr>
        <p:xfrm>
          <a:off x="704528" y="3127474"/>
          <a:ext cx="4248472" cy="3068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Size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baseline="0" dirty="0"/>
                        <a:t>¼ </a:t>
                      </a:r>
                      <a:r>
                        <a:rPr lang="de-DE" sz="1400" baseline="0" dirty="0" err="1"/>
                        <a:t>inch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 err="1"/>
                        <a:t>Pressure</a:t>
                      </a:r>
                      <a:r>
                        <a:rPr lang="de-DE" sz="1400" dirty="0"/>
                        <a:t> Class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CL 2500 / PN400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Body Materials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1.4571</a:t>
                      </a:r>
                    </a:p>
                    <a:p>
                      <a:r>
                        <a:rPr lang="de-DE" sz="1100" dirty="0"/>
                        <a:t>Other </a:t>
                      </a:r>
                      <a:r>
                        <a:rPr lang="de-DE" sz="1100" dirty="0" err="1"/>
                        <a:t>materials</a:t>
                      </a:r>
                      <a:r>
                        <a:rPr lang="de-DE" sz="1100" dirty="0"/>
                        <a:t> upon </a:t>
                      </a:r>
                      <a:r>
                        <a:rPr lang="de-DE" sz="1100" dirty="0" err="1"/>
                        <a:t>request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Body 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Globe</a:t>
                      </a:r>
                      <a:r>
                        <a:rPr lang="de-DE" sz="1400" dirty="0"/>
                        <a:t>,</a:t>
                      </a:r>
                      <a:r>
                        <a:rPr lang="de-DE" sz="1400" baseline="0" dirty="0"/>
                        <a:t> 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End Connections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¼“ NPT, G ¼“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 err="1"/>
                        <a:t>Cv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range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0.000063 – 0.29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 err="1"/>
                        <a:t>Trim</a:t>
                      </a:r>
                      <a:r>
                        <a:rPr lang="de-DE" sz="1400" dirty="0"/>
                        <a:t> Type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Parabolic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low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flow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Specials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Very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low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Cv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control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733432" y="1532156"/>
            <a:ext cx="6886568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0" dirty="0" err="1"/>
              <a:t>Microflow</a:t>
            </a:r>
            <a:r>
              <a:rPr lang="de-DE" sz="1600" b="0" dirty="0"/>
              <a:t> </a:t>
            </a:r>
            <a:r>
              <a:rPr lang="de-DE" sz="1600" b="0" dirty="0" err="1"/>
              <a:t>applications</a:t>
            </a:r>
            <a:r>
              <a:rPr lang="de-DE" sz="1600" b="0" dirty="0"/>
              <a:t> </a:t>
            </a:r>
            <a:r>
              <a:rPr lang="de-DE" sz="1600" b="0" dirty="0" err="1"/>
              <a:t>with</a:t>
            </a:r>
            <a:r>
              <a:rPr lang="de-DE" sz="1600" b="0" dirty="0"/>
              <a:t> </a:t>
            </a:r>
            <a:r>
              <a:rPr lang="de-DE" sz="1600" b="0" dirty="0" err="1"/>
              <a:t>very</a:t>
            </a:r>
            <a:r>
              <a:rPr lang="de-DE" sz="1600" b="0" dirty="0"/>
              <a:t> </a:t>
            </a:r>
            <a:r>
              <a:rPr lang="de-DE" sz="1600" b="0" dirty="0" err="1"/>
              <a:t>low</a:t>
            </a:r>
            <a:r>
              <a:rPr lang="de-DE" sz="1600" b="0" dirty="0"/>
              <a:t> </a:t>
            </a:r>
            <a:r>
              <a:rPr lang="de-DE" sz="1600" b="0" dirty="0" err="1"/>
              <a:t>Cv</a:t>
            </a:r>
            <a:r>
              <a:rPr lang="de-DE" sz="1600" b="0" dirty="0"/>
              <a:t> </a:t>
            </a:r>
            <a:r>
              <a:rPr lang="de-DE" sz="1600" b="0" dirty="0" err="1"/>
              <a:t>requirements</a:t>
            </a:r>
            <a:r>
              <a:rPr lang="de-DE" sz="1600" b="0" dirty="0"/>
              <a:t>. </a:t>
            </a:r>
            <a:r>
              <a:rPr lang="de-DE" sz="1600" b="0" dirty="0" err="1"/>
              <a:t>Reproducible</a:t>
            </a:r>
            <a:r>
              <a:rPr lang="de-DE" sz="1600" b="0" dirty="0"/>
              <a:t> </a:t>
            </a:r>
            <a:r>
              <a:rPr lang="de-DE" sz="1600" b="0" dirty="0" err="1"/>
              <a:t>equal</a:t>
            </a:r>
            <a:r>
              <a:rPr lang="de-DE" sz="1600" b="0" dirty="0"/>
              <a:t> </a:t>
            </a:r>
            <a:r>
              <a:rPr lang="de-DE" sz="1600" b="0" dirty="0" err="1"/>
              <a:t>percentage</a:t>
            </a:r>
            <a:r>
              <a:rPr lang="de-DE" sz="1600" b="0" dirty="0"/>
              <a:t> </a:t>
            </a:r>
            <a:r>
              <a:rPr lang="de-DE" sz="1600" b="0" dirty="0" err="1"/>
              <a:t>characteristic</a:t>
            </a:r>
            <a:r>
              <a:rPr lang="de-DE" sz="1600" b="0" dirty="0"/>
              <a:t>. Chemical </a:t>
            </a:r>
            <a:r>
              <a:rPr lang="de-DE" sz="1600" b="0" dirty="0" err="1"/>
              <a:t>injection</a:t>
            </a:r>
            <a:r>
              <a:rPr lang="de-DE" sz="1600" b="0" dirty="0"/>
              <a:t> </a:t>
            </a:r>
            <a:r>
              <a:rPr lang="de-DE" sz="1600" b="0" dirty="0" err="1"/>
              <a:t>applications</a:t>
            </a:r>
            <a:r>
              <a:rPr lang="de-DE" sz="1600" b="0" dirty="0"/>
              <a:t>. Small </a:t>
            </a:r>
            <a:r>
              <a:rPr lang="de-DE" sz="1600" b="0" dirty="0" err="1"/>
              <a:t>scale</a:t>
            </a:r>
            <a:r>
              <a:rPr lang="de-DE" sz="1600" b="0" dirty="0"/>
              <a:t> </a:t>
            </a:r>
            <a:r>
              <a:rPr lang="de-DE" sz="1600" b="0" dirty="0" err="1"/>
              <a:t>plants</a:t>
            </a:r>
            <a:r>
              <a:rPr lang="de-DE" sz="1600" b="0" dirty="0"/>
              <a:t>. Pilot </a:t>
            </a:r>
            <a:r>
              <a:rPr lang="de-DE" sz="1600" b="0" dirty="0" err="1"/>
              <a:t>plants</a:t>
            </a:r>
            <a:r>
              <a:rPr lang="de-DE" sz="1600" b="0" dirty="0"/>
              <a:t>. </a:t>
            </a:r>
          </a:p>
          <a:p>
            <a:r>
              <a:rPr lang="de-DE" sz="1600" b="0" dirty="0"/>
              <a:t>Large </a:t>
            </a:r>
            <a:r>
              <a:rPr lang="de-DE" sz="1600" b="0" dirty="0" err="1"/>
              <a:t>stroke</a:t>
            </a:r>
            <a:r>
              <a:rPr lang="de-DE" sz="1600" b="0" dirty="0"/>
              <a:t> (10mm) </a:t>
            </a:r>
            <a:r>
              <a:rPr lang="de-DE" sz="1600" b="0" dirty="0" err="1"/>
              <a:t>for</a:t>
            </a:r>
            <a:r>
              <a:rPr lang="de-DE" sz="1600" b="0" dirty="0"/>
              <a:t> </a:t>
            </a:r>
            <a:r>
              <a:rPr lang="de-DE" sz="1600" b="0" dirty="0" err="1"/>
              <a:t>better</a:t>
            </a:r>
            <a:r>
              <a:rPr lang="de-DE" sz="1600" b="0" dirty="0"/>
              <a:t> </a:t>
            </a:r>
            <a:r>
              <a:rPr lang="de-DE" sz="1600" b="0" dirty="0" err="1"/>
              <a:t>control</a:t>
            </a:r>
            <a:r>
              <a:rPr lang="de-DE" sz="1600" dirty="0"/>
              <a:t>.</a:t>
            </a:r>
            <a:endParaRPr lang="de-DE" sz="1600" b="0" dirty="0"/>
          </a:p>
          <a:p>
            <a:endParaRPr lang="en-US" sz="1600" b="0" baseline="-25000" dirty="0"/>
          </a:p>
        </p:txBody>
      </p:sp>
    </p:spTree>
    <p:extLst>
      <p:ext uri="{BB962C8B-B14F-4D97-AF65-F5344CB8AC3E}">
        <p14:creationId xmlns:p14="http://schemas.microsoft.com/office/powerpoint/2010/main" val="330284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</p:spPr>
        <p:txBody>
          <a:bodyPr/>
          <a:lstStyle/>
          <a:p>
            <a:r>
              <a:rPr lang="de-DE" dirty="0" err="1">
                <a:solidFill>
                  <a:srgbClr val="C00000"/>
                </a:solidFill>
              </a:rPr>
              <a:t>SmallFlow</a:t>
            </a:r>
            <a:r>
              <a:rPr lang="de-DE" dirty="0">
                <a:solidFill>
                  <a:srgbClr val="C00000"/>
                </a:solidFill>
              </a:rPr>
              <a:t> – 080000</a:t>
            </a:r>
            <a:br>
              <a:rPr lang="de-DE" dirty="0">
                <a:solidFill>
                  <a:srgbClr val="C00000"/>
                </a:solidFill>
              </a:rPr>
            </a:br>
            <a:r>
              <a:rPr lang="de-DE" sz="2400" dirty="0" err="1">
                <a:solidFill>
                  <a:schemeClr val="bg1">
                    <a:lumMod val="50000"/>
                  </a:schemeClr>
                </a:solidFill>
              </a:rPr>
              <a:t>Actuator</a:t>
            </a:r>
            <a:r>
              <a:rPr lang="de-DE" sz="2400" dirty="0">
                <a:solidFill>
                  <a:schemeClr val="bg1">
                    <a:lumMod val="50000"/>
                  </a:schemeClr>
                </a:solidFill>
              </a:rPr>
              <a:t> Options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4424" y="1807731"/>
            <a:ext cx="643665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Pneumatic P1</a:t>
            </a: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Fail open / Fail close</a:t>
            </a: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err="1">
                <a:solidFill>
                  <a:srgbClr val="908474"/>
                </a:solidFill>
              </a:rPr>
              <a:t>Multispring</a:t>
            </a:r>
            <a:endParaRPr lang="en-US" sz="2400" dirty="0">
              <a:solidFill>
                <a:srgbClr val="908474"/>
              </a:solidFill>
            </a:endParaRP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Optional Positioner</a:t>
            </a: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Yoke or yoke rod design</a:t>
            </a:r>
          </a:p>
          <a:p>
            <a:pPr lvl="1">
              <a:spcAft>
                <a:spcPts val="600"/>
              </a:spcAft>
            </a:pPr>
            <a:endParaRPr lang="en-US" sz="2400" dirty="0">
              <a:solidFill>
                <a:srgbClr val="908474"/>
              </a:solidFill>
            </a:endParaRPr>
          </a:p>
          <a:p>
            <a:pPr marL="269875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Electric E1</a:t>
            </a: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24V AC / 230V AC</a:t>
            </a: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Self calibrating</a:t>
            </a:r>
          </a:p>
          <a:p>
            <a:pPr marL="727075" lvl="1" indent="-269875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solidFill>
                  <a:srgbClr val="908474"/>
                </a:solidFill>
              </a:rPr>
              <a:t>Positioner integrated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6" t="16863" r="20200" b="5882"/>
          <a:stretch/>
        </p:blipFill>
        <p:spPr>
          <a:xfrm>
            <a:off x="9642045" y="1266404"/>
            <a:ext cx="2137578" cy="4211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162" b="90869" l="17273" r="791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07" t="19477" r="17642" b="8497"/>
          <a:stretch/>
        </p:blipFill>
        <p:spPr>
          <a:xfrm>
            <a:off x="7379746" y="2147532"/>
            <a:ext cx="2472466" cy="39260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228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86" t="28366" r="11365" b="6963"/>
          <a:stretch/>
        </p:blipFill>
        <p:spPr>
          <a:xfrm>
            <a:off x="5239654" y="1361642"/>
            <a:ext cx="2290698" cy="352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39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2010229" y="478663"/>
            <a:ext cx="9628989" cy="787741"/>
          </a:xfrm>
        </p:spPr>
        <p:txBody>
          <a:bodyPr/>
          <a:lstStyle/>
          <a:p>
            <a:r>
              <a:rPr lang="de-DE" dirty="0" err="1">
                <a:solidFill>
                  <a:srgbClr val="C00000"/>
                </a:solidFill>
              </a:rPr>
              <a:t>SmallFlow</a:t>
            </a:r>
            <a:r>
              <a:rPr lang="de-DE" dirty="0">
                <a:solidFill>
                  <a:srgbClr val="C00000"/>
                </a:solidFill>
              </a:rPr>
              <a:t> - 080000</a:t>
            </a:r>
            <a:br>
              <a:rPr lang="de-DE" dirty="0">
                <a:solidFill>
                  <a:srgbClr val="C00000"/>
                </a:solidFill>
              </a:rPr>
            </a:br>
            <a:r>
              <a:rPr lang="de-DE" sz="2400" dirty="0" err="1">
                <a:solidFill>
                  <a:schemeClr val="bg1">
                    <a:lumMod val="50000"/>
                  </a:schemeClr>
                </a:solidFill>
              </a:rPr>
              <a:t>Trim</a:t>
            </a:r>
            <a:r>
              <a:rPr lang="de-DE" sz="2400" dirty="0">
                <a:solidFill>
                  <a:schemeClr val="bg1">
                    <a:lumMod val="50000"/>
                  </a:schemeClr>
                </a:solidFill>
              </a:rPr>
              <a:t> Design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2" name="Picture 11" descr="MikroVent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6995" y="2127108"/>
            <a:ext cx="7924800" cy="3219450"/>
          </a:xfrm>
          <a:prstGeom prst="rect">
            <a:avLst/>
          </a:prstGeom>
          <a:noFill/>
        </p:spPr>
      </p:pic>
      <p:sp>
        <p:nvSpPr>
          <p:cNvPr id="18" name="Textfeld 7"/>
          <p:cNvSpPr txBox="1"/>
          <p:nvPr/>
        </p:nvSpPr>
        <p:spPr>
          <a:xfrm>
            <a:off x="2607027" y="4515588"/>
            <a:ext cx="1512168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>
                <a:solidFill>
                  <a:schemeClr val="bg1">
                    <a:lumMod val="50000"/>
                  </a:schemeClr>
                </a:solidFill>
              </a:rPr>
              <a:t>Annular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</a:rPr>
              <a:t>gap</a:t>
            </a:r>
            <a:endParaRPr lang="de-DE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feld 8"/>
          <p:cNvSpPr txBox="1"/>
          <p:nvPr/>
        </p:nvSpPr>
        <p:spPr>
          <a:xfrm>
            <a:off x="5415339" y="4515588"/>
            <a:ext cx="1512168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Flat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</a:rPr>
              <a:t>throttling</a:t>
            </a:r>
            <a:endParaRPr lang="de-DE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DE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Textfeld 9"/>
          <p:cNvSpPr txBox="1"/>
          <p:nvPr/>
        </p:nvSpPr>
        <p:spPr>
          <a:xfrm>
            <a:off x="8079635" y="4587596"/>
            <a:ext cx="1512168" cy="11695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>
                <a:solidFill>
                  <a:schemeClr val="bg1">
                    <a:lumMod val="50000"/>
                  </a:schemeClr>
                </a:solidFill>
              </a:rPr>
              <a:t>Notch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</a:rPr>
              <a:t>throttling</a:t>
            </a:r>
            <a:endParaRPr lang="de-DE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DE" sz="20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1652195" y="1574660"/>
            <a:ext cx="3124200" cy="3929090"/>
          </a:xfrm>
          <a:prstGeom prst="ellipse">
            <a:avLst/>
          </a:prstGeom>
          <a:noFill/>
          <a:ln w="635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 wrap="none" lIns="92075" tIns="46038" rIns="92075" bIns="4603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9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24165" y="6060527"/>
            <a:ext cx="3393411" cy="320883"/>
          </a:xfrm>
        </p:spPr>
        <p:txBody>
          <a:bodyPr/>
          <a:lstStyle/>
          <a:p>
            <a:r>
              <a:rPr lang="de-DE" dirty="0">
                <a:solidFill>
                  <a:srgbClr val="FF0000"/>
                </a:solidFill>
              </a:rPr>
              <a:t>SmallFlow-080000 </a:t>
            </a:r>
            <a:r>
              <a:rPr lang="de-DE" dirty="0" err="1">
                <a:solidFill>
                  <a:srgbClr val="FF0000"/>
                </a:solidFill>
              </a:rPr>
              <a:t>Overview</a:t>
            </a:r>
            <a:r>
              <a:rPr lang="de-DE" dirty="0">
                <a:solidFill>
                  <a:srgbClr val="FF0000"/>
                </a:solidFill>
              </a:rPr>
              <a:t> R00.pptx 14.12.2018 SG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627E49D-364B-4C3E-A9BF-27E6A29023EB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958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lowserve_Master_2016">
  <a:themeElements>
    <a:clrScheme name="2017 Flowserve Corporate Colors">
      <a:dk1>
        <a:srgbClr val="000000"/>
      </a:dk1>
      <a:lt1>
        <a:sysClr val="window" lastClr="FFFFFF"/>
      </a:lt1>
      <a:dk2>
        <a:srgbClr val="FF0000"/>
      </a:dk2>
      <a:lt2>
        <a:srgbClr val="E7E6E6"/>
      </a:lt2>
      <a:accent1>
        <a:srgbClr val="004777"/>
      </a:accent1>
      <a:accent2>
        <a:srgbClr val="006057"/>
      </a:accent2>
      <a:accent3>
        <a:srgbClr val="66253C"/>
      </a:accent3>
      <a:accent4>
        <a:srgbClr val="00B5E2"/>
      </a:accent4>
      <a:accent5>
        <a:srgbClr val="84BD00"/>
      </a:accent5>
      <a:accent6>
        <a:srgbClr val="FF671F"/>
      </a:accent6>
      <a:hlink>
        <a:srgbClr val="00B5E2"/>
      </a:hlink>
      <a:folHlink>
        <a:srgbClr val="00477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338328" indent="-338328">
          <a:spcAft>
            <a:spcPts val="2400"/>
          </a:spcAft>
          <a:buClr>
            <a:schemeClr val="tx2"/>
          </a:buClr>
          <a:buFont typeface="Arial"/>
          <a:buChar char="•"/>
          <a:defRPr dirty="0" smtClean="0">
            <a:solidFill>
              <a:srgbClr val="908474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55A339680D2A4982F34C6A2E183637" ma:contentTypeVersion="0" ma:contentTypeDescription="Create a new document." ma:contentTypeScope="" ma:versionID="c46cddf1074eb02477a85c4a2c22314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a7392db3b0471c7299459446d8d55f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B400B9-BC4A-4D6F-B1BC-6509FB21F9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1B0C20-212D-4796-B0D1-A8BB29CD4FF1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CA6A511-8AD2-4BAA-8B27-72E0C14804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Flowserve_SalesPitchMaster_20151016_96ppi</Template>
  <TotalTime>0</TotalTime>
  <Words>166</Words>
  <Application>Microsoft Office PowerPoint</Application>
  <PresentationFormat>Widescreen</PresentationFormat>
  <Paragraphs>57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Lucida Grande</vt:lpstr>
      <vt:lpstr>Flowserve_Master_2016</vt:lpstr>
      <vt:lpstr> SmallFlow - 080000 Overview</vt:lpstr>
      <vt:lpstr>SmallFlow - 080000</vt:lpstr>
      <vt:lpstr>SmallFlow – 080000 Technical</vt:lpstr>
      <vt:lpstr>SmallFlow - 080000 Technical</vt:lpstr>
      <vt:lpstr>SmallFlow – 080000 Actuator Options</vt:lpstr>
      <vt:lpstr>SmallFlow - 080000 Trim Design</vt:lpstr>
      <vt:lpstr>Thank You</vt:lpstr>
    </vt:vector>
  </TitlesOfParts>
  <Manager>kaskari@flowserve.com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 Flowserve Presentation Template</dc:title>
  <dc:creator>SGiesen@flowserve.com</dc:creator>
  <cp:lastModifiedBy>Giesen, Stephan</cp:lastModifiedBy>
  <cp:revision>1449</cp:revision>
  <cp:lastPrinted>2017-10-20T09:52:54Z</cp:lastPrinted>
  <dcterms:created xsi:type="dcterms:W3CDTF">2015-12-24T14:21:00Z</dcterms:created>
  <dcterms:modified xsi:type="dcterms:W3CDTF">2018-12-14T08:04:00Z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0x010100A355A339680D2A4982F34C6A2E183637</vt:lpwstr>
  </property>
</Properties>
</file>